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9" r:id="rId4"/>
    <p:sldId id="274" r:id="rId5"/>
    <p:sldId id="258" r:id="rId6"/>
    <p:sldId id="276" r:id="rId7"/>
    <p:sldId id="264" r:id="rId8"/>
    <p:sldId id="273" r:id="rId9"/>
    <p:sldId id="269" r:id="rId10"/>
    <p:sldId id="270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FF66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5" autoAdjust="0"/>
    <p:restoredTop sz="86369" autoAdjust="0"/>
  </p:normalViewPr>
  <p:slideViewPr>
    <p:cSldViewPr>
      <p:cViewPr varScale="1">
        <p:scale>
          <a:sx n="98" d="100"/>
          <a:sy n="98" d="100"/>
        </p:scale>
        <p:origin x="-19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31EA5-F7E7-4C5C-8088-B5466BE56B62}" type="datetimeFigureOut">
              <a:rPr lang="zh-CN" altLang="en-US" smtClean="0"/>
              <a:pPr/>
              <a:t>2021-05-13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6B1A2-F74C-46EE-A128-D9BF530163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7158" y="1714488"/>
            <a:ext cx="8501122" cy="1684339"/>
          </a:xfrm>
        </p:spPr>
        <p:txBody>
          <a:bodyPr>
            <a:noAutofit/>
          </a:bodyPr>
          <a:lstStyle/>
          <a:p>
            <a:r>
              <a:rPr lang="en-US" altLang="zh-CN" sz="5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2021</a:t>
            </a:r>
            <a:r>
              <a:rPr lang="zh-CN" altLang="en-US" sz="5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年高级教科研成果鉴定</a:t>
            </a:r>
            <a:endParaRPr lang="zh-CN" altLang="en-US" sz="5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altLang="zh-CN" dirty="0"/>
          </a:p>
          <a:p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徐汇区教育局人才服务中心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17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2021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13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2952328"/>
          </a:xfrm>
        </p:spPr>
        <p:txBody>
          <a:bodyPr/>
          <a:lstStyle/>
          <a:p>
            <a:r>
              <a:rPr lang="zh-CN" altLang="en-US" b="1" dirty="0"/>
              <a:t>谢谢配合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28596" y="332657"/>
            <a:ext cx="7772400" cy="1656184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/>
              <a:t>教科研成果</a:t>
            </a:r>
          </a:p>
        </p:txBody>
      </p:sp>
      <p:sp>
        <p:nvSpPr>
          <p:cNvPr id="10" name="副标题 9"/>
          <p:cNvSpPr>
            <a:spLocks noGrp="1"/>
          </p:cNvSpPr>
          <p:nvPr>
            <p:ph type="subTitle" idx="1"/>
          </p:nvPr>
        </p:nvSpPr>
        <p:spPr>
          <a:xfrm>
            <a:off x="500034" y="1988840"/>
            <a:ext cx="8143932" cy="4392487"/>
          </a:xfrm>
        </p:spPr>
        <p:txBody>
          <a:bodyPr>
            <a:noAutofit/>
          </a:bodyPr>
          <a:lstStyle/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1</a:t>
            </a:r>
            <a:r>
              <a:rPr lang="zh-CN" altLang="en-US" sz="2800" dirty="0">
                <a:solidFill>
                  <a:schemeClr val="tx1"/>
                </a:solidFill>
              </a:rPr>
              <a:t>、 限送一篇（项）。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/>
            <a:endParaRPr lang="en-US" altLang="zh-CN" sz="14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2</a:t>
            </a:r>
            <a:r>
              <a:rPr lang="zh-CN" altLang="en-US" sz="2800" dirty="0">
                <a:solidFill>
                  <a:schemeClr val="tx1"/>
                </a:solidFill>
              </a:rPr>
              <a:t>、正式出版、公开发表、视作发表和交流四种。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/>
            <a:endParaRPr lang="en-US" altLang="zh-CN" sz="14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3</a:t>
            </a:r>
            <a:r>
              <a:rPr lang="zh-CN" altLang="en-US" sz="2800" dirty="0">
                <a:solidFill>
                  <a:schemeClr val="tx1"/>
                </a:solidFill>
              </a:rPr>
              <a:t>、提交的教科研成果须与申报教师所任教学科和 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       </a:t>
            </a:r>
            <a:r>
              <a:rPr lang="zh-CN" altLang="en-US" sz="2800" dirty="0">
                <a:solidFill>
                  <a:schemeClr val="tx1"/>
                </a:solidFill>
              </a:rPr>
              <a:t>申报学科</a:t>
            </a:r>
            <a:r>
              <a:rPr lang="zh-CN" altLang="en-US" b="1" dirty="0">
                <a:solidFill>
                  <a:srgbClr val="FF0000"/>
                </a:solidFill>
              </a:rPr>
              <a:t>相一致</a:t>
            </a:r>
            <a:r>
              <a:rPr lang="zh-CN" altLang="en-US" sz="2800" dirty="0">
                <a:solidFill>
                  <a:schemeClr val="tx1"/>
                </a:solidFill>
              </a:rPr>
              <a:t>。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/>
            <a:endParaRPr lang="en-US" altLang="zh-CN" sz="14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4</a:t>
            </a:r>
            <a:r>
              <a:rPr lang="zh-CN" altLang="en-US" sz="2800" dirty="0">
                <a:solidFill>
                  <a:schemeClr val="tx1"/>
                </a:solidFill>
              </a:rPr>
              <a:t>、教科研成果鉴定成绩有效期为</a:t>
            </a:r>
            <a:r>
              <a:rPr lang="zh-CN" altLang="en-US" b="1" dirty="0">
                <a:solidFill>
                  <a:srgbClr val="FF0000"/>
                </a:solidFill>
              </a:rPr>
              <a:t>三年</a:t>
            </a:r>
            <a:r>
              <a:rPr lang="zh-CN" altLang="en-US" sz="2800" dirty="0">
                <a:solidFill>
                  <a:schemeClr val="tx1"/>
                </a:solidFill>
              </a:rPr>
              <a:t>（含当年）。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7772400" cy="1684339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/>
              <a:t>特别提醒：</a:t>
            </a:r>
            <a:endParaRPr lang="zh-CN" altLang="en-US" sz="3600" b="1" dirty="0"/>
          </a:p>
        </p:txBody>
      </p:sp>
      <p:sp>
        <p:nvSpPr>
          <p:cNvPr id="10" name="副标题 9"/>
          <p:cNvSpPr>
            <a:spLocks noGrp="1"/>
          </p:cNvSpPr>
          <p:nvPr>
            <p:ph type="subTitle" idx="1"/>
          </p:nvPr>
        </p:nvSpPr>
        <p:spPr>
          <a:xfrm>
            <a:off x="857224" y="2285992"/>
            <a:ext cx="7572428" cy="2439152"/>
          </a:xfrm>
        </p:spPr>
        <p:txBody>
          <a:bodyPr>
            <a:noAutofit/>
          </a:bodyPr>
          <a:lstStyle/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1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教科研成果鉴定汇总表（学校上交）</a:t>
            </a:r>
            <a:endParaRPr lang="en-US" altLang="zh-CN" sz="28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b="1" dirty="0" smtClean="0">
                <a:solidFill>
                  <a:schemeClr val="tx1"/>
                </a:solidFill>
              </a:rPr>
              <a:t>       </a:t>
            </a:r>
          </a:p>
          <a:p>
            <a:pPr algn="l"/>
            <a:r>
              <a:rPr lang="en-US" altLang="zh-CN" sz="2800" b="1" dirty="0" smtClean="0">
                <a:solidFill>
                  <a:schemeClr val="tx1"/>
                </a:solidFill>
              </a:rPr>
              <a:t>        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成果层次只能选择</a:t>
            </a:r>
            <a:r>
              <a:rPr lang="zh-CN" altLang="en-US" sz="4400" b="1" dirty="0" smtClean="0">
                <a:solidFill>
                  <a:schemeClr val="tx1"/>
                </a:solidFill>
              </a:rPr>
              <a:t>一项</a:t>
            </a:r>
            <a:endParaRPr lang="en-US" altLang="zh-CN" sz="44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 descr="C:\Users\ZX\Desktop\c0689cfedb783dcd1792b586f8ebda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9712"/>
            <a:ext cx="8786842" cy="6087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28596" y="260649"/>
            <a:ext cx="7772400" cy="720079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/>
              <a:t>特别提醒：</a:t>
            </a:r>
            <a:endParaRPr lang="zh-CN" altLang="en-US" sz="3600" b="1" dirty="0"/>
          </a:p>
        </p:txBody>
      </p:sp>
      <p:sp>
        <p:nvSpPr>
          <p:cNvPr id="10" name="副标题 9"/>
          <p:cNvSpPr>
            <a:spLocks noGrp="1"/>
          </p:cNvSpPr>
          <p:nvPr>
            <p:ph type="subTitle" idx="1"/>
          </p:nvPr>
        </p:nvSpPr>
        <p:spPr>
          <a:xfrm>
            <a:off x="500034" y="980729"/>
            <a:ext cx="8072494" cy="5616622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2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鉴定纸质材料（原件）学校审核并备查。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3</a:t>
            </a:r>
            <a:r>
              <a:rPr lang="zh-CN" altLang="en-US" sz="2800" dirty="0" smtClean="0">
                <a:solidFill>
                  <a:schemeClr val="tx1"/>
                </a:solidFill>
              </a:rPr>
              <a:t>、教科研成果 </a:t>
            </a:r>
            <a:r>
              <a:rPr lang="zh-CN" altLang="en-US" b="1" dirty="0" smtClean="0">
                <a:solidFill>
                  <a:schemeClr val="tx1"/>
                </a:solidFill>
              </a:rPr>
              <a:t>学术规范</a:t>
            </a:r>
            <a:r>
              <a:rPr lang="en-US" altLang="zh-CN" dirty="0">
                <a:solidFill>
                  <a:schemeClr val="tx1"/>
                </a:solidFill>
              </a:rPr>
              <a:t>——</a:t>
            </a:r>
            <a:r>
              <a:rPr lang="zh-CN" altLang="en-US" sz="2800" dirty="0" smtClean="0">
                <a:solidFill>
                  <a:schemeClr val="tx1"/>
                </a:solidFill>
              </a:rPr>
              <a:t>市抽样查重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/>
            <a:endParaRPr lang="en-US" altLang="zh-CN" sz="2800" i="1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4</a:t>
            </a:r>
            <a:r>
              <a:rPr lang="zh-CN" altLang="en-US" sz="2800" dirty="0" smtClean="0">
                <a:solidFill>
                  <a:schemeClr val="tx1"/>
                </a:solidFill>
              </a:rPr>
              <a:t>、匿名</a:t>
            </a:r>
            <a:r>
              <a:rPr lang="en-US" altLang="zh-CN" sz="2800" dirty="0" smtClean="0">
                <a:solidFill>
                  <a:schemeClr val="tx1"/>
                </a:solidFill>
              </a:rPr>
              <a:t>——</a:t>
            </a:r>
            <a:r>
              <a:rPr lang="zh-CN" altLang="en-US" sz="2800" dirty="0" smtClean="0">
                <a:solidFill>
                  <a:schemeClr val="tx1"/>
                </a:solidFill>
              </a:rPr>
              <a:t>要求匿名的必须全部按要求做到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5</a:t>
            </a:r>
            <a:r>
              <a:rPr lang="zh-CN" altLang="en-US" sz="2800" dirty="0" smtClean="0">
                <a:solidFill>
                  <a:schemeClr val="tx1"/>
                </a:solidFill>
              </a:rPr>
              <a:t>、格式</a:t>
            </a:r>
            <a:r>
              <a:rPr lang="en-US" altLang="zh-CN" sz="2800" dirty="0" smtClean="0">
                <a:solidFill>
                  <a:schemeClr val="tx1"/>
                </a:solidFill>
              </a:rPr>
              <a:t>——</a:t>
            </a:r>
            <a:r>
              <a:rPr lang="zh-CN" altLang="en-US" sz="2800" dirty="0" smtClean="0">
                <a:solidFill>
                  <a:schemeClr val="tx1"/>
                </a:solidFill>
              </a:rPr>
              <a:t>严格按要求</a:t>
            </a:r>
            <a:r>
              <a:rPr lang="zh-CN" altLang="en-US" sz="2800" dirty="0" smtClean="0">
                <a:solidFill>
                  <a:schemeClr val="tx1"/>
                </a:solidFill>
              </a:rPr>
              <a:t>（</a:t>
            </a:r>
            <a:r>
              <a:rPr lang="en-US" altLang="zh-CN" sz="2800" dirty="0" smtClean="0">
                <a:solidFill>
                  <a:schemeClr val="tx1"/>
                </a:solidFill>
              </a:rPr>
              <a:t>WORD/PDF</a:t>
            </a:r>
            <a:r>
              <a:rPr lang="zh-CN" altLang="en-US" sz="2800" dirty="0" smtClean="0">
                <a:solidFill>
                  <a:schemeClr val="tx1"/>
                </a:solidFill>
              </a:rPr>
              <a:t>）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      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如果是</a:t>
            </a:r>
            <a:r>
              <a:rPr lang="en-US" altLang="zh-CN" sz="2800" dirty="0" smtClean="0">
                <a:solidFill>
                  <a:schemeClr val="tx1"/>
                </a:solidFill>
              </a:rPr>
              <a:t>PDF</a:t>
            </a:r>
            <a:r>
              <a:rPr lang="zh-CN" altLang="en-US" sz="2800" dirty="0" smtClean="0">
                <a:solidFill>
                  <a:schemeClr val="tx1"/>
                </a:solidFill>
              </a:rPr>
              <a:t>，不要加密。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zh-CN" altLang="en-US" sz="2800" dirty="0" smtClean="0">
                <a:solidFill>
                  <a:schemeClr val="tx1"/>
                </a:solidFill>
              </a:rPr>
              <a:t>        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匿名、格式不符要求的，市不予受理。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28596" y="260649"/>
            <a:ext cx="7772400" cy="720079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/>
              <a:t>特别提醒：</a:t>
            </a:r>
            <a:endParaRPr lang="zh-CN" altLang="en-US" sz="3600" b="1" dirty="0"/>
          </a:p>
        </p:txBody>
      </p:sp>
      <p:sp>
        <p:nvSpPr>
          <p:cNvPr id="10" name="副标题 9"/>
          <p:cNvSpPr>
            <a:spLocks noGrp="1"/>
          </p:cNvSpPr>
          <p:nvPr>
            <p:ph type="subTitle" idx="1"/>
          </p:nvPr>
        </p:nvSpPr>
        <p:spPr>
          <a:xfrm>
            <a:off x="500034" y="980729"/>
            <a:ext cx="8072494" cy="5616622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6</a:t>
            </a:r>
            <a:r>
              <a:rPr lang="zh-CN" altLang="en-US" sz="2800" dirty="0" smtClean="0">
                <a:solidFill>
                  <a:schemeClr val="tx1"/>
                </a:solidFill>
              </a:rPr>
              <a:t>、证明材料（</a:t>
            </a:r>
            <a:r>
              <a:rPr lang="en-US" altLang="zh-CN" sz="2800" dirty="0" smtClean="0">
                <a:solidFill>
                  <a:schemeClr val="tx1"/>
                </a:solidFill>
              </a:rPr>
              <a:t>02</a:t>
            </a:r>
            <a:r>
              <a:rPr lang="zh-CN" altLang="en-US" sz="2800" dirty="0" smtClean="0">
                <a:solidFill>
                  <a:schemeClr val="tx1"/>
                </a:solidFill>
              </a:rPr>
              <a:t>附件 材料上交要求）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按要求按顺序上传所有需要上交的证明材料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如：查询结果图 （要标注刊号等）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目录（要标注 本人成果位置）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      ……</a:t>
            </a:r>
          </a:p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      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国家新闻出版署  与 四大数据库 查询结果一致</a:t>
            </a:r>
            <a:endParaRPr lang="en-US" altLang="zh-CN" sz="2800" b="1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 </a:t>
            </a:r>
          </a:p>
          <a:p>
            <a:pPr algn="l">
              <a:lnSpc>
                <a:spcPct val="150000"/>
              </a:lnSpc>
            </a:pPr>
            <a:endParaRPr lang="zh-CN" alt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28596" y="500043"/>
            <a:ext cx="7772400" cy="714379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/>
              <a:t>特别提醒：</a:t>
            </a:r>
            <a:endParaRPr lang="zh-CN" altLang="en-US" sz="3600" b="1" dirty="0"/>
          </a:p>
        </p:txBody>
      </p:sp>
      <p:sp>
        <p:nvSpPr>
          <p:cNvPr id="10" name="副标题 9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8715404" cy="5143535"/>
          </a:xfrm>
        </p:spPr>
        <p:txBody>
          <a:bodyPr>
            <a:normAutofit fontScale="70000" lnSpcReduction="20000"/>
          </a:bodyPr>
          <a:lstStyle/>
          <a:p>
            <a:pPr algn="l">
              <a:lnSpc>
                <a:spcPct val="170000"/>
              </a:lnSpc>
            </a:pPr>
            <a:r>
              <a:rPr lang="en-US" altLang="zh-CN" sz="3600" dirty="0" smtClean="0">
                <a:solidFill>
                  <a:schemeClr val="tx1"/>
                </a:solidFill>
                <a:latin typeface="+mn-ea"/>
              </a:rPr>
              <a:t>7</a:t>
            </a:r>
            <a:r>
              <a:rPr lang="zh-CN" altLang="en-US" sz="3600" dirty="0" smtClean="0">
                <a:solidFill>
                  <a:schemeClr val="tx1"/>
                </a:solidFill>
                <a:latin typeface="+mn-ea"/>
              </a:rPr>
              <a:t>、非独立完成的</a:t>
            </a:r>
            <a:endParaRPr lang="en-US" altLang="zh-CN" sz="3600" dirty="0" smtClean="0">
              <a:solidFill>
                <a:schemeClr val="tx1"/>
              </a:solidFill>
              <a:latin typeface="+mn-ea"/>
            </a:endParaRPr>
          </a:p>
          <a:p>
            <a:pPr algn="l">
              <a:lnSpc>
                <a:spcPct val="170000"/>
              </a:lnSpc>
            </a:pPr>
            <a:r>
              <a:rPr lang="en-US" altLang="zh-CN" sz="3600" b="1" dirty="0" smtClean="0">
                <a:solidFill>
                  <a:schemeClr val="tx1"/>
                </a:solidFill>
                <a:latin typeface="+mn-ea"/>
              </a:rPr>
              <a:t>   </a:t>
            </a:r>
            <a:r>
              <a:rPr lang="zh-CN" altLang="en-US" sz="3600" b="1" dirty="0" smtClean="0">
                <a:solidFill>
                  <a:schemeClr val="tx1"/>
                </a:solidFill>
                <a:latin typeface="+mn-ea"/>
              </a:rPr>
              <a:t>网上填写的“本人承担部分”</a:t>
            </a:r>
            <a:endParaRPr lang="en-US" altLang="zh-CN" sz="3600" b="1" dirty="0" smtClean="0">
              <a:solidFill>
                <a:schemeClr val="tx1"/>
              </a:solidFill>
              <a:latin typeface="+mn-ea"/>
            </a:endParaRPr>
          </a:p>
          <a:p>
            <a:pPr algn="l">
              <a:lnSpc>
                <a:spcPct val="170000"/>
              </a:lnSpc>
            </a:pPr>
            <a:r>
              <a:rPr lang="zh-CN" altLang="en-US" sz="3600" b="1" dirty="0" smtClean="0">
                <a:solidFill>
                  <a:schemeClr val="tx1"/>
                </a:solidFill>
                <a:latin typeface="+mn-ea"/>
              </a:rPr>
              <a:t>   要与非独立完成表格中的“主要贡献</a:t>
            </a:r>
            <a:r>
              <a:rPr lang="en-US" altLang="zh-CN" sz="3600" b="1" dirty="0" smtClean="0">
                <a:solidFill>
                  <a:schemeClr val="tx1"/>
                </a:solidFill>
                <a:latin typeface="+mn-ea"/>
              </a:rPr>
              <a:t>+</a:t>
            </a:r>
            <a:r>
              <a:rPr lang="zh-CN" altLang="en-US" sz="3600" b="1" dirty="0" smtClean="0">
                <a:solidFill>
                  <a:schemeClr val="tx1"/>
                </a:solidFill>
                <a:latin typeface="+mn-ea"/>
              </a:rPr>
              <a:t>个人贡献率”一致</a:t>
            </a:r>
            <a:endParaRPr lang="en-US" altLang="zh-CN" sz="3600" b="1" dirty="0">
              <a:solidFill>
                <a:schemeClr val="tx1"/>
              </a:solidFill>
              <a:latin typeface="+mn-ea"/>
            </a:endParaRPr>
          </a:p>
          <a:p>
            <a:pPr algn="l">
              <a:lnSpc>
                <a:spcPct val="170000"/>
              </a:lnSpc>
            </a:pPr>
            <a:endParaRPr lang="en-US" altLang="zh-CN" sz="11200" dirty="0" smtClean="0">
              <a:solidFill>
                <a:schemeClr val="tx1"/>
              </a:solidFill>
              <a:latin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en-US" altLang="zh-CN" sz="2800" i="1" dirty="0">
              <a:solidFill>
                <a:schemeClr val="tx1"/>
              </a:solidFill>
            </a:endParaRPr>
          </a:p>
          <a:p>
            <a:pPr algn="l"/>
            <a:endParaRPr lang="zh-CN" alt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500042"/>
            <a:ext cx="4500593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28596" y="500043"/>
            <a:ext cx="7772400" cy="1071569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/>
              <a:t>时间</a:t>
            </a:r>
            <a:r>
              <a:rPr lang="zh-CN" altLang="en-US" sz="3600" b="1" dirty="0"/>
              <a:t>安排</a:t>
            </a:r>
          </a:p>
        </p:txBody>
      </p:sp>
      <p:sp>
        <p:nvSpPr>
          <p:cNvPr id="10" name="副标题 9"/>
          <p:cNvSpPr>
            <a:spLocks noGrp="1"/>
          </p:cNvSpPr>
          <p:nvPr>
            <p:ph type="subTitle" idx="1"/>
          </p:nvPr>
        </p:nvSpPr>
        <p:spPr>
          <a:xfrm>
            <a:off x="250001" y="1537464"/>
            <a:ext cx="8643998" cy="5320535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</a:rPr>
              <a:t>5</a:t>
            </a:r>
            <a:r>
              <a:rPr lang="zh-CN" altLang="en-US" sz="2800" dirty="0" smtClean="0">
                <a:solidFill>
                  <a:srgbClr val="FF0000"/>
                </a:solidFill>
              </a:rPr>
              <a:t>月</a:t>
            </a:r>
            <a:r>
              <a:rPr lang="en-US" altLang="zh-CN" sz="2800" dirty="0" smtClean="0">
                <a:solidFill>
                  <a:srgbClr val="FF0000"/>
                </a:solidFill>
              </a:rPr>
              <a:t>14</a:t>
            </a:r>
            <a:r>
              <a:rPr lang="zh-CN" altLang="en-US" sz="2800" dirty="0" smtClean="0">
                <a:solidFill>
                  <a:srgbClr val="FF0000"/>
                </a:solidFill>
              </a:rPr>
              <a:t>日 </a:t>
            </a:r>
            <a:r>
              <a:rPr lang="en-US" altLang="zh-CN" sz="2800" dirty="0">
                <a:solidFill>
                  <a:srgbClr val="FF0000"/>
                </a:solidFill>
              </a:rPr>
              <a:t>—  </a:t>
            </a:r>
            <a:r>
              <a:rPr lang="en-US" altLang="zh-CN" sz="2800" dirty="0" smtClean="0">
                <a:solidFill>
                  <a:srgbClr val="FF0000"/>
                </a:solidFill>
              </a:rPr>
              <a:t>5</a:t>
            </a:r>
            <a:r>
              <a:rPr lang="zh-CN" altLang="en-US" sz="2800" dirty="0" smtClean="0">
                <a:solidFill>
                  <a:srgbClr val="FF0000"/>
                </a:solidFill>
              </a:rPr>
              <a:t>月</a:t>
            </a:r>
            <a:r>
              <a:rPr lang="en-US" altLang="zh-CN" sz="2800" dirty="0" smtClean="0">
                <a:solidFill>
                  <a:srgbClr val="FF0000"/>
                </a:solidFill>
              </a:rPr>
              <a:t>31</a:t>
            </a:r>
            <a:r>
              <a:rPr lang="zh-CN" altLang="en-US" sz="2800" dirty="0" smtClean="0">
                <a:solidFill>
                  <a:srgbClr val="FF0000"/>
                </a:solidFill>
              </a:rPr>
              <a:t>日        </a:t>
            </a:r>
            <a:r>
              <a:rPr lang="zh-CN" altLang="en-US" sz="2800" dirty="0">
                <a:solidFill>
                  <a:schemeClr val="tx1"/>
                </a:solidFill>
              </a:rPr>
              <a:t>教师个人申报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>
                <a:solidFill>
                  <a:schemeClr val="tx1"/>
                </a:solidFill>
              </a:rPr>
              <a:t>                                             </a:t>
            </a:r>
            <a:r>
              <a:rPr lang="zh-CN" altLang="en-US" sz="2800" dirty="0">
                <a:solidFill>
                  <a:schemeClr val="tx1"/>
                </a:solidFill>
              </a:rPr>
              <a:t>学校审核上报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     6</a:t>
            </a:r>
            <a:r>
              <a:rPr lang="zh-CN" altLang="en-US" sz="2800" dirty="0" smtClean="0">
                <a:solidFill>
                  <a:schemeClr val="tx1"/>
                </a:solidFill>
              </a:rPr>
              <a:t>月</a:t>
            </a:r>
            <a:r>
              <a:rPr lang="en-US" altLang="zh-CN" sz="2800" dirty="0" smtClean="0">
                <a:solidFill>
                  <a:schemeClr val="tx1"/>
                </a:solidFill>
              </a:rPr>
              <a:t>10</a:t>
            </a:r>
            <a:r>
              <a:rPr lang="zh-CN" altLang="en-US" sz="2800" dirty="0" smtClean="0">
                <a:solidFill>
                  <a:schemeClr val="tx1"/>
                </a:solidFill>
              </a:rPr>
              <a:t>日 前         区</a:t>
            </a:r>
            <a:r>
              <a:rPr lang="zh-CN" altLang="en-US" sz="2800" dirty="0">
                <a:solidFill>
                  <a:schemeClr val="tx1"/>
                </a:solidFill>
              </a:rPr>
              <a:t>级审核</a:t>
            </a:r>
            <a:r>
              <a:rPr lang="zh-CN" altLang="en-US" sz="2800" dirty="0" smtClean="0">
                <a:solidFill>
                  <a:schemeClr val="tx1"/>
                </a:solidFill>
              </a:rPr>
              <a:t>上报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endParaRPr lang="en-US" altLang="zh-CN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</TotalTime>
  <Words>298</Words>
  <Application>WPS 演示</Application>
  <PresentationFormat>全屏显示(4:3)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2021年高级教科研成果鉴定</vt:lpstr>
      <vt:lpstr>教科研成果</vt:lpstr>
      <vt:lpstr>特别提醒：</vt:lpstr>
      <vt:lpstr>幻灯片 4</vt:lpstr>
      <vt:lpstr>特别提醒：</vt:lpstr>
      <vt:lpstr>特别提醒：</vt:lpstr>
      <vt:lpstr>特别提醒：</vt:lpstr>
      <vt:lpstr>幻灯片 8</vt:lpstr>
      <vt:lpstr>时间安排</vt:lpstr>
      <vt:lpstr>谢谢配合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2020年教科研成果鉴定</dc:title>
  <dc:creator>ZX</dc:creator>
  <cp:lastModifiedBy>ZX</cp:lastModifiedBy>
  <cp:revision>77</cp:revision>
  <dcterms:created xsi:type="dcterms:W3CDTF">2020-05-25T02:41:00Z</dcterms:created>
  <dcterms:modified xsi:type="dcterms:W3CDTF">2021-05-13T09:50:04Z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